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3"/>
    <p:sldId id="414" r:id="rId4"/>
    <p:sldId id="420" r:id="rId5"/>
    <p:sldId id="421" r:id="rId6"/>
    <p:sldId id="411" r:id="rId7"/>
    <p:sldId id="419" r:id="rId8"/>
    <p:sldId id="410" r:id="rId9"/>
    <p:sldId id="412" r:id="rId10"/>
    <p:sldId id="422" r:id="rId11"/>
    <p:sldId id="425" r:id="rId12"/>
    <p:sldId id="423" r:id="rId13"/>
    <p:sldId id="424" r:id="rId14"/>
    <p:sldId id="429" r:id="rId15"/>
    <p:sldId id="427" r:id="rId16"/>
    <p:sldId id="426" r:id="rId17"/>
    <p:sldId id="428" r:id="rId18"/>
    <p:sldId id="41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5.xml"/><Relationship Id="rId7" Type="http://schemas.openxmlformats.org/officeDocument/2006/relationships/image" Target="../media/image2.png"/><Relationship Id="rId6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tags" Target="../tags/tag12.xml"/><Relationship Id="rId15" Type="http://schemas.openxmlformats.org/officeDocument/2006/relationships/tags" Target="../tags/tag11.xml"/><Relationship Id="rId14" Type="http://schemas.openxmlformats.org/officeDocument/2006/relationships/tags" Target="../tags/tag10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image" Target="../media/image1.png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image" Target="../media/image1.png"/><Relationship Id="rId4" Type="http://schemas.openxmlformats.org/officeDocument/2006/relationships/tags" Target="../tags/tag77.xml"/><Relationship Id="rId3" Type="http://schemas.openxmlformats.org/officeDocument/2006/relationships/image" Target="../media/image11.png"/><Relationship Id="rId2" Type="http://schemas.openxmlformats.org/officeDocument/2006/relationships/tags" Target="../tags/tag76.xml"/><Relationship Id="rId13" Type="http://schemas.openxmlformats.org/officeDocument/2006/relationships/tags" Target="../tags/tag84.xml"/><Relationship Id="rId12" Type="http://schemas.openxmlformats.org/officeDocument/2006/relationships/tags" Target="../tags/tag83.xml"/><Relationship Id="rId11" Type="http://schemas.openxmlformats.org/officeDocument/2006/relationships/image" Target="../media/image2.png"/><Relationship Id="rId10" Type="http://schemas.openxmlformats.org/officeDocument/2006/relationships/tags" Target="../tags/tag8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image" Target="../media/image12.png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image" Target="../media/image14.png"/><Relationship Id="rId2" Type="http://schemas.openxmlformats.org/officeDocument/2006/relationships/tags" Target="../tags/tag113.xml"/><Relationship Id="rId10" Type="http://schemas.openxmlformats.org/officeDocument/2006/relationships/tags" Target="../tags/tag12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7.xml"/><Relationship Id="rId8" Type="http://schemas.openxmlformats.org/officeDocument/2006/relationships/tags" Target="../tags/tag126.xml"/><Relationship Id="rId7" Type="http://schemas.openxmlformats.org/officeDocument/2006/relationships/tags" Target="../tags/tag125.xml"/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image" Target="../media/image15.png"/><Relationship Id="rId2" Type="http://schemas.openxmlformats.org/officeDocument/2006/relationships/tags" Target="../tags/tag121.xml"/><Relationship Id="rId12" Type="http://schemas.openxmlformats.org/officeDocument/2006/relationships/tags" Target="../tags/tag130.xml"/><Relationship Id="rId11" Type="http://schemas.openxmlformats.org/officeDocument/2006/relationships/tags" Target="../tags/tag129.xml"/><Relationship Id="rId10" Type="http://schemas.openxmlformats.org/officeDocument/2006/relationships/tags" Target="../tags/tag128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tags" Target="../tags/tag136.xml"/><Relationship Id="rId7" Type="http://schemas.openxmlformats.org/officeDocument/2006/relationships/image" Target="../media/image16.png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1" Type="http://schemas.openxmlformats.org/officeDocument/2006/relationships/tags" Target="../tags/tag138.xml"/><Relationship Id="rId10" Type="http://schemas.openxmlformats.org/officeDocument/2006/relationships/tags" Target="../tags/tag137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image" Target="../media/image1.png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1" Type="http://schemas.openxmlformats.org/officeDocument/2006/relationships/image" Target="../media/image6.png"/><Relationship Id="rId10" Type="http://schemas.openxmlformats.org/officeDocument/2006/relationships/tags" Target="../tags/tag3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3" Type="http://schemas.openxmlformats.org/officeDocument/2006/relationships/image" Target="../media/image5.png"/><Relationship Id="rId12" Type="http://schemas.openxmlformats.org/officeDocument/2006/relationships/tags" Target="../tags/tag42.xml"/><Relationship Id="rId11" Type="http://schemas.openxmlformats.org/officeDocument/2006/relationships/image" Target="../media/image6.png"/><Relationship Id="rId10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image" Target="../media/image8.png"/><Relationship Id="rId5" Type="http://schemas.openxmlformats.org/officeDocument/2006/relationships/tags" Target="../tags/tag45.xml"/><Relationship Id="rId4" Type="http://schemas.openxmlformats.org/officeDocument/2006/relationships/image" Target="../media/image7.png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image" Target="../media/image10.png"/><Relationship Id="rId2" Type="http://schemas.openxmlformats.org/officeDocument/2006/relationships/tags" Target="../tags/tag64.xm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>
            <p:custDataLst>
              <p:tags r:id="rId2"/>
            </p:custDataLst>
          </p:nvPr>
        </p:nvGrpSpPr>
        <p:grpSpPr>
          <a:xfrm>
            <a:off x="0" y="0"/>
            <a:ext cx="12192000" cy="7454900"/>
            <a:chOff x="0" y="0"/>
            <a:chExt cx="19200" cy="11740"/>
          </a:xfrm>
        </p:grpSpPr>
        <p:grpSp>
          <p:nvGrpSpPr>
            <p:cNvPr id="6" name="组合 5"/>
            <p:cNvGrpSpPr/>
            <p:nvPr userDrawn="1">
              <p:custDataLst>
                <p:tags r:id="rId3"/>
              </p:custDataLst>
            </p:nvPr>
          </p:nvGrpSpPr>
          <p:grpSpPr>
            <a:xfrm>
              <a:off x="0" y="0"/>
              <a:ext cx="19200" cy="3223"/>
              <a:chOff x="0" y="0"/>
              <a:chExt cx="12192000" cy="2046605"/>
            </a:xfrm>
          </p:grpSpPr>
          <p:pic>
            <p:nvPicPr>
              <p:cNvPr id="7" name="图片 6"/>
              <p:cNvPicPr>
                <a:picLocks noChangeAspect="1"/>
              </p:cNvPicPr>
              <p:nvPr userDrawn="1">
                <p:custDataLst>
                  <p:tags r:id="rId4"/>
                </p:custData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2192000" cy="2046605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 userDrawn="1">
                <p:custDataLst>
                  <p:tags r:id="rId6"/>
                </p:custDataLst>
              </p:nvPr>
            </p:nvPicPr>
            <p:blipFill rotWithShape="1">
              <a:blip r:embed="rId7"/>
              <a:srcRect/>
              <a:stretch>
                <a:fillRect/>
              </a:stretch>
            </p:blipFill>
            <p:spPr>
              <a:xfrm>
                <a:off x="0" y="10686"/>
                <a:ext cx="12192000" cy="1704978"/>
              </a:xfrm>
              <a:prstGeom prst="rect">
                <a:avLst/>
              </a:prstGeom>
            </p:spPr>
          </p:pic>
        </p:grpSp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0" y="9728"/>
              <a:ext cx="19200" cy="2012"/>
            </a:xfrm>
            <a:prstGeom prst="rect">
              <a:avLst/>
            </a:prstGeom>
          </p:spPr>
        </p:pic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2216785" y="3503930"/>
            <a:ext cx="7759065" cy="49149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000" u="none" strike="noStrike" kern="1200" cap="none" spc="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4"/>
            </p:custDataLst>
          </p:nvPr>
        </p:nvSpPr>
        <p:spPr>
          <a:xfrm>
            <a:off x="2216468" y="2292046"/>
            <a:ext cx="7759065" cy="1150960"/>
          </a:xfrm>
        </p:spPr>
        <p:txBody>
          <a:bodyPr lIns="90000" tIns="46800" rIns="90000" bIns="46800" anchor="b" anchorCtr="0">
            <a:noAutofit/>
          </a:bodyPr>
          <a:lstStyle>
            <a:lvl1pPr algn="ctr">
              <a:defRPr sz="6000" spc="600" baseline="0">
                <a:solidFill>
                  <a:schemeClr val="accent1"/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5"/>
            </p:custDataLst>
          </p:nvPr>
        </p:nvSpPr>
        <p:spPr>
          <a:xfrm>
            <a:off x="4511039" y="4490846"/>
            <a:ext cx="1383093" cy="474726"/>
          </a:xfrm>
          <a:solidFill>
            <a:schemeClr val="accent1"/>
          </a:solidFill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 hasCustomPrompt="1"/>
            <p:custDataLst>
              <p:tags r:id="rId16"/>
            </p:custDataLst>
          </p:nvPr>
        </p:nvSpPr>
        <p:spPr>
          <a:xfrm>
            <a:off x="6096000" y="4490846"/>
            <a:ext cx="1383092" cy="474726"/>
          </a:xfrm>
          <a:ln>
            <a:solidFill>
              <a:schemeClr val="accent1"/>
            </a:solidFill>
          </a:ln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ln>
                  <a:noFill/>
                </a:ln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-15240"/>
            <a:ext cx="12192000" cy="2046605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77281"/>
            <a:ext cx="12192000" cy="116591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35560"/>
            <a:ext cx="12192000" cy="204660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125639" y="2421777"/>
            <a:ext cx="5940722" cy="1336635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>
            <a:off x="0" y="-3"/>
            <a:ext cx="12192000" cy="1704978"/>
          </a:xfrm>
          <a:prstGeom prst="rect">
            <a:avLst/>
          </a:prstGeom>
        </p:spPr>
      </p:pic>
      <p:sp>
        <p:nvSpPr>
          <p:cNvPr id="13" name="文本占位符 12"/>
          <p:cNvSpPr>
            <a:spLocks noGrp="1"/>
          </p:cNvSpPr>
          <p:nvPr>
            <p:ph type="body" sz="quarter" idx="13" hasCustomPrompt="1"/>
            <p:custDataLst>
              <p:tags r:id="rId12"/>
            </p:custDataLst>
          </p:nvPr>
        </p:nvSpPr>
        <p:spPr>
          <a:xfrm>
            <a:off x="4632702" y="4417887"/>
            <a:ext cx="1302101" cy="485285"/>
          </a:xfrm>
          <a:solidFill>
            <a:schemeClr val="accent1"/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 hasCustomPrompt="1"/>
            <p:custDataLst>
              <p:tags r:id="rId13"/>
            </p:custDataLst>
          </p:nvPr>
        </p:nvSpPr>
        <p:spPr>
          <a:xfrm>
            <a:off x="6257198" y="4417887"/>
            <a:ext cx="1302102" cy="485285"/>
          </a:xfrm>
          <a:ln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0" y="6177281"/>
            <a:ext cx="12192000" cy="13152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86385" y="273050"/>
            <a:ext cx="11616055" cy="63119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 dirty="0"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 flipH="1">
            <a:off x="7072603" y="4933186"/>
            <a:ext cx="4829835" cy="16517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0" y="0"/>
            <a:ext cx="4823460" cy="685863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/>
          <a:srcRect/>
          <a:stretch>
            <a:fillRect/>
          </a:stretch>
        </p:blipFill>
        <p:spPr>
          <a:xfrm flipH="1">
            <a:off x="8231997" y="5327780"/>
            <a:ext cx="396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pic>
        <p:nvPicPr>
          <p:cNvPr id="16" name="图片 15" descr="C:\Users\kingsoft\Desktop\图片7副本.png图片7副本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/>
          <a:srcRect/>
          <a:stretch>
            <a:fillRect/>
          </a:stretch>
        </p:blipFill>
        <p:spPr>
          <a:xfrm flipH="1">
            <a:off x="8231997" y="5327780"/>
            <a:ext cx="396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810" y="0"/>
            <a:ext cx="12192000" cy="1975485"/>
          </a:xfrm>
          <a:prstGeom prst="rect">
            <a:avLst/>
          </a:prstGeom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0" y="50419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242387"/>
            <a:ext cx="12192000" cy="1231226"/>
          </a:xfrm>
          <a:prstGeom prst="rect">
            <a:avLst/>
          </a:prstGeom>
        </p:spPr>
      </p:pic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9144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rgbClr val="EB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/>
          <a:stretch>
            <a:fillRect/>
          </a:stretch>
        </p:blipFill>
        <p:spPr>
          <a:xfrm flipH="1">
            <a:off x="8429082" y="4917233"/>
            <a:ext cx="3762917" cy="981917"/>
          </a:xfrm>
          <a:prstGeom prst="rect">
            <a:avLst/>
          </a:prstGeom>
        </p:spPr>
      </p:pic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 rot="10800000" flipH="1">
            <a:off x="0" y="398"/>
            <a:ext cx="4713605" cy="12299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6177281"/>
            <a:ext cx="12192000" cy="13245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35560"/>
            <a:ext cx="12192000" cy="204660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251487" y="2681555"/>
            <a:ext cx="3577049" cy="716508"/>
          </a:xfrm>
        </p:spPr>
        <p:txBody>
          <a:bodyPr lIns="90000" tIns="46800" rIns="90000" bIns="0" anchor="ctr" anchorCtr="0">
            <a:normAutofit/>
          </a:bodyPr>
          <a:lstStyle>
            <a:lvl1pPr algn="dist">
              <a:defRPr sz="44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5251487" y="3459937"/>
            <a:ext cx="3577050" cy="544296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24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>
            <a:off x="-16510" y="5971592"/>
            <a:ext cx="3478627" cy="907998"/>
          </a:xfrm>
          <a:prstGeom prst="rect">
            <a:avLst/>
          </a:prstGeom>
        </p:spPr>
      </p:pic>
      <p:pic>
        <p:nvPicPr>
          <p:cNvPr id="11" name="图片 10" descr="C:\Users\kingsoft\Desktop\图片7副本.png图片7副本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 flipH="1">
            <a:off x="8716609" y="5905492"/>
            <a:ext cx="3481106" cy="9740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 flipH="1">
            <a:off x="8716609" y="5905492"/>
            <a:ext cx="3481106" cy="974098"/>
          </a:xfrm>
          <a:prstGeom prst="rect">
            <a:avLst/>
          </a:prstGeom>
        </p:spPr>
      </p:pic>
      <p:pic>
        <p:nvPicPr>
          <p:cNvPr id="11" name="图片 10" descr="C:\Users\kingsoft\Desktop\图片7副本.png图片7副本"/>
          <p:cNvPicPr>
            <a:picLocks noChangeAspect="1"/>
          </p:cNvPicPr>
          <p:nvPr>
            <p:custDataLst>
              <p:tags r:id="rId12"/>
            </p:custDataLst>
          </p:nvPr>
        </p:nvPicPr>
        <p:blipFill rotWithShape="1">
          <a:blip r:embed="rId13"/>
          <a:srcRect/>
          <a:stretch>
            <a:fillRect/>
          </a:stretch>
        </p:blipFill>
        <p:spPr>
          <a:xfrm>
            <a:off x="-16510" y="5971592"/>
            <a:ext cx="3478627" cy="9079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>
            <a:off x="0" y="-15482"/>
            <a:ext cx="3649343" cy="6857999"/>
            <a:chOff x="0" y="-15482"/>
            <a:chExt cx="3649343" cy="6857999"/>
          </a:xfrm>
        </p:grpSpPr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 rot="16200000">
              <a:off x="-1596587" y="1596587"/>
              <a:ext cx="6842517" cy="3649343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</p:spPr>
        </p:pic>
      </p:grpSp>
      <p:grpSp>
        <p:nvGrpSpPr>
          <p:cNvPr id="11" name="组合 10"/>
          <p:cNvGrpSpPr/>
          <p:nvPr>
            <p:custDataLst>
              <p:tags r:id="rId7"/>
            </p:custDataLst>
          </p:nvPr>
        </p:nvGrpSpPr>
        <p:grpSpPr>
          <a:xfrm rot="10800000">
            <a:off x="8542657" y="15483"/>
            <a:ext cx="3649343" cy="6857999"/>
            <a:chOff x="0" y="-15482"/>
            <a:chExt cx="3649343" cy="6857999"/>
          </a:xfrm>
        </p:grpSpPr>
        <p:pic>
          <p:nvPicPr>
            <p:cNvPr id="12" name="图片 11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4"/>
            <a:stretch>
              <a:fillRect/>
            </a:stretch>
          </p:blipFill>
          <p:spPr>
            <a:xfrm rot="16200000">
              <a:off x="-1596587" y="1596587"/>
              <a:ext cx="6842517" cy="3649343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/>
        <p:txBody>
          <a:bodyPr vert="horz" lIns="90000" tIns="46800" rIns="90000" bIns="4680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4" name="矩形: 圆角 13"/>
          <p:cNvSpPr/>
          <p:nvPr>
            <p:custDataLst>
              <p:tags r:id="rId14"/>
            </p:custDataLst>
          </p:nvPr>
        </p:nvSpPr>
        <p:spPr>
          <a:xfrm>
            <a:off x="5638165" y="1484173"/>
            <a:ext cx="914400" cy="4762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 flipH="1">
            <a:off x="8231997" y="5327780"/>
            <a:ext cx="396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rot="5400000">
            <a:off x="-3378783" y="2809615"/>
            <a:ext cx="6858002" cy="1238771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4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5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 descr="C:\Users\kingsoft\Desktop\图片7副本.png图片7副本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/>
          <a:srcRect/>
          <a:stretch>
            <a:fillRect/>
          </a:stretch>
        </p:blipFill>
        <p:spPr>
          <a:xfrm flipH="1">
            <a:off x="8231997" y="5327780"/>
            <a:ext cx="3960001" cy="153022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tags" Target="../tags/tag144.xml"/><Relationship Id="rId24" Type="http://schemas.openxmlformats.org/officeDocument/2006/relationships/tags" Target="../tags/tag143.xml"/><Relationship Id="rId23" Type="http://schemas.openxmlformats.org/officeDocument/2006/relationships/tags" Target="../tags/tag142.xml"/><Relationship Id="rId22" Type="http://schemas.openxmlformats.org/officeDocument/2006/relationships/tags" Target="../tags/tag141.xml"/><Relationship Id="rId21" Type="http://schemas.openxmlformats.org/officeDocument/2006/relationships/tags" Target="../tags/tag140.xml"/><Relationship Id="rId20" Type="http://schemas.openxmlformats.org/officeDocument/2006/relationships/tags" Target="../tags/tag139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000" tIns="46800" rIns="90000" bIns="468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6.xml"/><Relationship Id="rId1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171.xml"/><Relationship Id="rId6" Type="http://schemas.openxmlformats.org/officeDocument/2006/relationships/image" Target="../media/image19.png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3" Type="http://schemas.openxmlformats.org/officeDocument/2006/relationships/image" Target="../media/image13.png"/><Relationship Id="rId2" Type="http://schemas.openxmlformats.org/officeDocument/2006/relationships/tags" Target="../tags/tag168.xml"/><Relationship Id="rId1" Type="http://schemas.openxmlformats.org/officeDocument/2006/relationships/tags" Target="../tags/tag167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tags" Target="../tags/tag174.xml"/><Relationship Id="rId3" Type="http://schemas.openxmlformats.org/officeDocument/2006/relationships/image" Target="../media/image13.png"/><Relationship Id="rId2" Type="http://schemas.openxmlformats.org/officeDocument/2006/relationships/tags" Target="../tags/tag173.xml"/><Relationship Id="rId1" Type="http://schemas.openxmlformats.org/officeDocument/2006/relationships/tags" Target="../tags/tag17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77.xml"/><Relationship Id="rId1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178.xml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179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180.xml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82.xml"/><Relationship Id="rId1" Type="http://schemas.openxmlformats.org/officeDocument/2006/relationships/tags" Target="../tags/tag18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8.xml"/><Relationship Id="rId1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9.xml"/><Relationship Id="rId1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0.xml"/><Relationship Id="rId1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52.xml"/><Relationship Id="rId2" Type="http://schemas.openxmlformats.org/officeDocument/2006/relationships/image" Target="../media/image20.png"/><Relationship Id="rId1" Type="http://schemas.openxmlformats.org/officeDocument/2006/relationships/tags" Target="../tags/tag15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53.xml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55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tags" Target="../tags/tag154.xml"/><Relationship Id="rId1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160.xml"/><Relationship Id="rId6" Type="http://schemas.openxmlformats.org/officeDocument/2006/relationships/image" Target="../media/image25.png"/><Relationship Id="rId5" Type="http://schemas.openxmlformats.org/officeDocument/2006/relationships/tags" Target="../tags/tag159.xml"/><Relationship Id="rId4" Type="http://schemas.openxmlformats.org/officeDocument/2006/relationships/tags" Target="../tags/tag158.xml"/><Relationship Id="rId3" Type="http://schemas.openxmlformats.org/officeDocument/2006/relationships/image" Target="../media/image13.png"/><Relationship Id="rId2" Type="http://schemas.openxmlformats.org/officeDocument/2006/relationships/tags" Target="../tags/tag157.xml"/><Relationship Id="rId1" Type="http://schemas.openxmlformats.org/officeDocument/2006/relationships/tags" Target="../tags/tag156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65.xml"/><Relationship Id="rId5" Type="http://schemas.openxmlformats.org/officeDocument/2006/relationships/tags" Target="../tags/tag164.xml"/><Relationship Id="rId4" Type="http://schemas.openxmlformats.org/officeDocument/2006/relationships/tags" Target="../tags/tag163.xml"/><Relationship Id="rId3" Type="http://schemas.openxmlformats.org/officeDocument/2006/relationships/image" Target="../media/image13.png"/><Relationship Id="rId2" Type="http://schemas.openxmlformats.org/officeDocument/2006/relationships/tags" Target="../tags/tag162.xml"/><Relationship Id="rId1" Type="http://schemas.openxmlformats.org/officeDocument/2006/relationships/tags" Target="../tags/tag16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>
                <a:solidFill>
                  <a:schemeClr val="tx1"/>
                </a:solidFill>
              </a:rPr>
              <a:t>数据结构课设答辩</a:t>
            </a:r>
            <a:endParaRPr lang="zh-CN" altLang="zh-CN">
              <a:solidFill>
                <a:schemeClr val="tx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2216150" y="3503930"/>
            <a:ext cx="7759065" cy="491490"/>
          </a:xfrm>
        </p:spPr>
        <p:txBody>
          <a:bodyPr/>
          <a:p>
            <a:r>
              <a:rPr lang="zh-CN" altLang="en-US">
                <a:solidFill>
                  <a:schemeClr val="tx1"/>
                </a:solidFill>
              </a:rPr>
              <a:t>科学文献管理系统</a:t>
            </a:r>
            <a:r>
              <a:rPr lang="en-US" altLang="zh-CN">
                <a:solidFill>
                  <a:schemeClr val="tx1"/>
                </a:solidFill>
              </a:rPr>
              <a:t>——F4 部分匹配搜索功能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52950" y="4487545"/>
            <a:ext cx="3084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</a:rPr>
              <a:t>答辩人：</a:t>
            </a:r>
            <a:r>
              <a:rPr lang="en-US" altLang="zh-CN">
                <a:solidFill>
                  <a:schemeClr val="tx1"/>
                </a:solidFill>
              </a:rPr>
              <a:t>18 </a:t>
            </a:r>
            <a:r>
              <a:rPr lang="zh-CN" altLang="en-US">
                <a:solidFill>
                  <a:schemeClr val="tx1"/>
                </a:solidFill>
              </a:rPr>
              <a:t>信息安全 王晴怡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-2147482606" name="图片 -21474826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16325" y="793750"/>
            <a:ext cx="4959350" cy="52711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478790" y="405130"/>
            <a:ext cx="313753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800" b="1">
                <a:latin typeface="Times New Roman" panose="02020603050405020304" charset="0"/>
                <a:ea typeface="宋体" panose="02010600030101010101" pitchFamily="2" charset="-122"/>
              </a:rPr>
              <a:t>哈希表效果图</a:t>
            </a:r>
            <a:endParaRPr lang="zh-CN" altLang="en-US" sz="2800" b="1"/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1"/>
            </p:custDataLst>
          </p:nvPr>
        </p:nvSpPr>
        <p:spPr>
          <a:xfrm>
            <a:off x="286385" y="273050"/>
            <a:ext cx="11616055" cy="63119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baseline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 flipH="1">
            <a:off x="7072603" y="4933186"/>
            <a:ext cx="4829835" cy="1651763"/>
          </a:xfrm>
          <a:prstGeom prst="rect">
            <a:avLst/>
          </a:prstGeom>
        </p:spPr>
      </p:pic>
      <p:sp>
        <p:nvSpPr>
          <p:cNvPr id="8" name="Title 6"/>
          <p:cNvSpPr txBox="1"/>
          <p:nvPr>
            <p:custDataLst>
              <p:tags r:id="rId4"/>
            </p:custDataLst>
          </p:nvPr>
        </p:nvSpPr>
        <p:spPr>
          <a:xfrm>
            <a:off x="608400" y="1797595"/>
            <a:ext cx="10975200" cy="4461530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36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在GUI程序运行时，哈希表将hashtable.txt的内容加载到内存。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当用户输入包含若干关键词的字符串时，将字符串分割并筛选出有效的关键字集合。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每个关键词进行倒排索引获得最终逻辑地址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交集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根据用户选择的文章标题，搜索对应文章信息（使用</a:t>
            </a:r>
            <a:r>
              <a:rPr kumimoji="0" altLang="zh-CN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B+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树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  <a:endParaRPr kumimoji="0" altLang="zh-CN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Title 6"/>
          <p:cNvSpPr txBox="1"/>
          <p:nvPr>
            <p:custDataLst>
              <p:tags r:id="rId5"/>
            </p:custDataLst>
          </p:nvPr>
        </p:nvSpPr>
        <p:spPr>
          <a:xfrm>
            <a:off x="608400" y="474840"/>
            <a:ext cx="10975200" cy="1245195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1080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sz="3600" b="1">
                <a:sym typeface="+mn-ea"/>
              </a:rPr>
              <a:t>哈希表初始化与关键词搜索定位文章</a:t>
            </a:r>
            <a:endParaRPr kumimoji="0" lang="zh-CN" altLang="en-US" sz="3600" b="1" i="0" spc="300" baseline="0" noProof="0" dirty="0">
              <a:ln w="3175">
                <a:noFill/>
                <a:prstDash val="dash"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-2147482575" name="图片 -2147482576" descr="未命名文件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485" y="3519805"/>
            <a:ext cx="9689465" cy="172339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7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1"/>
            </p:custDataLst>
          </p:nvPr>
        </p:nvSpPr>
        <p:spPr>
          <a:xfrm>
            <a:off x="286385" y="273050"/>
            <a:ext cx="11616055" cy="63119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baseline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 flipH="1">
            <a:off x="7072603" y="4933186"/>
            <a:ext cx="4829835" cy="1651763"/>
          </a:xfrm>
          <a:prstGeom prst="rect">
            <a:avLst/>
          </a:prstGeom>
        </p:spPr>
      </p:pic>
      <p:sp>
        <p:nvSpPr>
          <p:cNvPr id="8" name="Title 6"/>
          <p:cNvSpPr txBox="1"/>
          <p:nvPr>
            <p:custDataLst>
              <p:tags r:id="rId4"/>
            </p:custDataLst>
          </p:nvPr>
        </p:nvSpPr>
        <p:spPr>
          <a:xfrm>
            <a:off x="682625" y="1720215"/>
            <a:ext cx="10823575" cy="4551680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36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marR="0" lvl="0" indent="-285750" algn="just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Fsolver功能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类中定义功能函数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R="0" lvl="0" indent="0" algn="just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bool F4_KeywordSearch(std::string&amp; keywords, std::vector&lt;std::string&gt;&amp; titles)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R="0" lvl="0" indent="0" algn="just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搜索成功返回true，搜索失败返回false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R="0" lvl="0" indent="0" algn="just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用户输入的关键词字符串为keywords，搜索结果文章标题集合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为titles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R="0" lvl="0" indent="0" algn="just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在界面出现前完成</a:t>
            </a:r>
            <a:r>
              <a:rPr kumimoji="0" altLang="zh-CN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hashtable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数据导入，使得用户使用界面操作体验更好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R="0" lvl="0" indent="0" algn="just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f4功能界面添加了find info按钮：实现当用户选中某一个文章标题时，点击按钮，在titles不为空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R="0" lvl="0" indent="0" algn="just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的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情况下，f4界面跳转到f1界面展现此文章标题对应文章信息内容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Title 6"/>
          <p:cNvSpPr txBox="1"/>
          <p:nvPr>
            <p:custDataLst>
              <p:tags r:id="rId5"/>
            </p:custDataLst>
          </p:nvPr>
        </p:nvSpPr>
        <p:spPr>
          <a:xfrm>
            <a:off x="608400" y="474840"/>
            <a:ext cx="10975200" cy="1245195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1080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sz="3600" b="1">
                <a:sym typeface="+mn-ea"/>
              </a:rPr>
              <a:t>功能与qt界面的衔接</a:t>
            </a:r>
            <a:r>
              <a:rPr lang="zh-CN" altLang="en-US" sz="3600" b="1">
                <a:sym typeface="+mn-ea"/>
              </a:rPr>
              <a:t>与</a:t>
            </a:r>
            <a:r>
              <a:rPr sz="3600" b="1">
                <a:sym typeface="+mn-ea"/>
              </a:rPr>
              <a:t>功能添加</a:t>
            </a:r>
            <a:endParaRPr kumimoji="0" lang="zh-CN" altLang="en-US" sz="3600" b="1" i="0" spc="300" baseline="0" noProof="0" dirty="0">
              <a:ln w="3175">
                <a:noFill/>
                <a:prstDash val="dash"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lang="en-US" altLang="zh-CN" sz="4000">
                <a:sym typeface="+mn-ea"/>
              </a:rPr>
              <a:t>F4 </a:t>
            </a:r>
            <a:r>
              <a:rPr sz="4000">
                <a:sym typeface="+mn-ea"/>
              </a:rPr>
              <a:t>数据预处理</a:t>
            </a:r>
            <a:r>
              <a:rPr sz="4000">
                <a:sym typeface="+mn-ea"/>
              </a:rPr>
              <a:t>效果</a:t>
            </a:r>
            <a:endParaRPr sz="4000">
              <a:sym typeface="+mn-ea"/>
            </a:endParaRPr>
          </a:p>
        </p:txBody>
      </p:sp>
      <p:pic>
        <p:nvPicPr>
          <p:cNvPr id="-2147482609" name="图片 -21474826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5780" y="2157730"/>
            <a:ext cx="6060440" cy="21469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3556000" y="471170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266700"/>
            <a:r>
              <a:rPr lang="zh-CN" sz="2800" b="0">
                <a:latin typeface="Times New Roman" panose="02020603050405020304" charset="0"/>
                <a:ea typeface="宋体" panose="02010600030101010101" pitchFamily="2" charset="-122"/>
              </a:rPr>
              <a:t>数据文件存储与导入正常</a:t>
            </a:r>
            <a:endParaRPr lang="zh-CN" altLang="en-US" sz="2800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lang="en-US" altLang="zh-CN" sz="4000">
                <a:sym typeface="+mn-ea"/>
              </a:rPr>
              <a:t>F4 </a:t>
            </a:r>
            <a:r>
              <a:rPr sz="4000">
                <a:sym typeface="+mn-ea"/>
              </a:rPr>
              <a:t>运行效果</a:t>
            </a:r>
            <a:r>
              <a:rPr lang="en-US" altLang="zh-CN" sz="4000">
                <a:sym typeface="+mn-ea"/>
              </a:rPr>
              <a:t>——</a:t>
            </a:r>
            <a:r>
              <a:rPr sz="4000">
                <a:sym typeface="+mn-ea"/>
              </a:rPr>
              <a:t>单</a:t>
            </a:r>
            <a:r>
              <a:rPr sz="4000">
                <a:sym typeface="+mn-ea"/>
              </a:rPr>
              <a:t>关键词</a:t>
            </a:r>
            <a:endParaRPr sz="4000">
              <a:sym typeface="+mn-ea"/>
            </a:endParaRPr>
          </a:p>
        </p:txBody>
      </p:sp>
      <p:pic>
        <p:nvPicPr>
          <p:cNvPr id="2" name="图片 -21474826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6040" y="1176020"/>
            <a:ext cx="4467225" cy="24472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18" name="图片 -21474826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3530" y="0"/>
            <a:ext cx="4868545" cy="68345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17" name="图片 -21474826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70" y="2101850"/>
            <a:ext cx="5383530" cy="434784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2147482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-2147482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-21474826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lang="en-US" altLang="zh-CN" sz="4000">
                <a:sym typeface="+mn-ea"/>
              </a:rPr>
              <a:t>F4 </a:t>
            </a:r>
            <a:r>
              <a:rPr sz="4000">
                <a:sym typeface="+mn-ea"/>
              </a:rPr>
              <a:t>运行效果</a:t>
            </a:r>
            <a:r>
              <a:rPr lang="en-US" altLang="zh-CN" sz="4000">
                <a:sym typeface="+mn-ea"/>
              </a:rPr>
              <a:t>——</a:t>
            </a:r>
            <a:r>
              <a:rPr sz="4000">
                <a:sym typeface="+mn-ea"/>
              </a:rPr>
              <a:t>多</a:t>
            </a:r>
            <a:r>
              <a:rPr sz="4000">
                <a:sym typeface="+mn-ea"/>
              </a:rPr>
              <a:t>关键词</a:t>
            </a:r>
            <a:endParaRPr sz="4000">
              <a:sym typeface="+mn-ea"/>
            </a:endParaRPr>
          </a:p>
        </p:txBody>
      </p:sp>
      <p:pic>
        <p:nvPicPr>
          <p:cNvPr id="-2147482614" name="图片 -21474826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2855" y="1176020"/>
            <a:ext cx="4842510" cy="22104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13" name="图片 -21474826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975" y="0"/>
            <a:ext cx="5130165" cy="68586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15" name="图片 -21474826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20" y="1826260"/>
            <a:ext cx="6063615" cy="472630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2147482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-2147482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-2147482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lang="en-US" altLang="zh-CN" sz="4000">
                <a:sym typeface="+mn-ea"/>
              </a:rPr>
              <a:t>F4 </a:t>
            </a:r>
            <a:r>
              <a:rPr sz="4000">
                <a:sym typeface="+mn-ea"/>
              </a:rPr>
              <a:t>运行效果</a:t>
            </a:r>
            <a:r>
              <a:rPr lang="en-US" altLang="zh-CN" sz="4000">
                <a:sym typeface="+mn-ea"/>
              </a:rPr>
              <a:t>——</a:t>
            </a:r>
            <a:r>
              <a:rPr sz="4000">
                <a:sym typeface="+mn-ea"/>
              </a:rPr>
              <a:t>异常提醒</a:t>
            </a:r>
            <a:endParaRPr sz="4000">
              <a:sym typeface="+mn-ea"/>
            </a:endParaRPr>
          </a:p>
        </p:txBody>
      </p:sp>
      <p:pic>
        <p:nvPicPr>
          <p:cNvPr id="-2147482611" name="图片 -21474826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765" y="2555875"/>
            <a:ext cx="3949700" cy="22606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12" name="图片 -21474826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490" y="1872615"/>
            <a:ext cx="6093460" cy="31127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585" name="图片 -214748258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6330" y="3245485"/>
            <a:ext cx="2303145" cy="173990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2147482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-2147482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-2147482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216150" y="2735580"/>
            <a:ext cx="7759065" cy="1386840"/>
          </a:xfrm>
        </p:spPr>
        <p:txBody>
          <a:bodyPr/>
          <a:p>
            <a:r>
              <a:rPr lang="zh-CN" altLang="zh-CN" sz="8000">
                <a:solidFill>
                  <a:schemeClr val="tx1"/>
                </a:solidFill>
              </a:rPr>
              <a:t>谢谢</a:t>
            </a:r>
            <a:endParaRPr lang="zh-CN" altLang="zh-CN" sz="8000">
              <a:solidFill>
                <a:schemeClr val="tx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lang="en-US" altLang="zh-CN" sz="4000">
                <a:sym typeface="+mn-ea"/>
              </a:rPr>
              <a:t>F4 部分匹配搜索功能</a:t>
            </a:r>
            <a:endParaRPr lang="zh-CN" altLang="en-US" sz="40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952500"/>
            <a:ext cx="11209020" cy="5388610"/>
          </a:xfrm>
        </p:spPr>
        <p:txBody>
          <a:bodyPr>
            <a:normAutofit/>
          </a:bodyPr>
          <a:p>
            <a:pPr marL="0" indent="0">
              <a:buNone/>
            </a:pPr>
            <a:endParaRPr lang="zh-CN" altLang="en-US"/>
          </a:p>
          <a:p>
            <a:pPr marL="0" indent="0">
              <a:lnSpc>
                <a:spcPct val="170000"/>
              </a:lnSpc>
              <a:buNone/>
            </a:pPr>
            <a:r>
              <a:rPr lang="zh-CN" altLang="en-US" sz="2200"/>
              <a:t>功能描述：给定若干个关键字，能快速搜索到题目中包含该关键字的文章信息</a:t>
            </a:r>
            <a:endParaRPr lang="zh-CN" altLang="en-US" sz="2200"/>
          </a:p>
          <a:p>
            <a:pPr marL="0" indent="0">
              <a:lnSpc>
                <a:spcPct val="170000"/>
              </a:lnSpc>
              <a:buNone/>
            </a:pPr>
            <a:r>
              <a:rPr lang="zh-CN" altLang="en-US" sz="2200"/>
              <a:t>设计原理：基于</a:t>
            </a:r>
            <a:r>
              <a:rPr lang="zh-CN" altLang="en-US" sz="2200"/>
              <a:t>哈希表的倒排索引</a:t>
            </a:r>
            <a:endParaRPr lang="zh-CN" altLang="en-US" sz="2200"/>
          </a:p>
        </p:txBody>
      </p:sp>
      <p:pic>
        <p:nvPicPr>
          <p:cNvPr id="4" name="图片 -2147482602" descr="未命名文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235" y="3477895"/>
            <a:ext cx="10209530" cy="154876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lang="en-US" altLang="zh-CN" sz="4000">
                <a:sym typeface="+mn-ea"/>
              </a:rPr>
              <a:t>F4 </a:t>
            </a:r>
            <a:r>
              <a:rPr sz="4000">
                <a:sym typeface="+mn-ea"/>
              </a:rPr>
              <a:t>设计原理</a:t>
            </a:r>
            <a:endParaRPr sz="400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952500"/>
            <a:ext cx="11209020" cy="5388610"/>
          </a:xfrm>
        </p:spPr>
        <p:txBody>
          <a:bodyPr>
            <a:normAutofit/>
          </a:bodyPr>
          <a:p>
            <a:pPr marL="0" indent="0">
              <a:buNone/>
            </a:pPr>
            <a:endParaRPr lang="zh-CN" altLang="en-US"/>
          </a:p>
          <a:p>
            <a:pPr marL="0" indent="0">
              <a:lnSpc>
                <a:spcPct val="170000"/>
              </a:lnSpc>
              <a:buNone/>
            </a:pPr>
            <a:r>
              <a:rPr lang="zh-CN" altLang="en-US" sz="2200"/>
              <a:t>哈希表：数据的存储和查找消耗的时间大大降低，几乎可以看成是常数时间代价</a:t>
            </a:r>
            <a:endParaRPr lang="zh-CN" altLang="en-US" sz="2200"/>
          </a:p>
          <a:p>
            <a:pPr marL="0" indent="0">
              <a:lnSpc>
                <a:spcPct val="170000"/>
              </a:lnSpc>
              <a:buNone/>
            </a:pPr>
            <a:r>
              <a:rPr lang="zh-CN" altLang="en-US" sz="2200"/>
              <a:t>倒排索引：关键字到标题的映射。</a:t>
            </a:r>
            <a:endParaRPr lang="zh-CN" altLang="en-US" sz="2200"/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2200"/>
              <a:t>	      </a:t>
            </a:r>
            <a:r>
              <a:rPr lang="zh-CN" altLang="en-US" sz="2200"/>
              <a:t>主要由两个部分组成：“单词词典”和“倒排文件”。</a:t>
            </a:r>
            <a:endParaRPr lang="zh-CN" altLang="en-US" sz="2200"/>
          </a:p>
        </p:txBody>
      </p:sp>
      <p:pic>
        <p:nvPicPr>
          <p:cNvPr id="4" name="图片 -2147482602" descr="未命名文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235" y="3618865"/>
            <a:ext cx="10209530" cy="15487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5592445" y="5436870"/>
            <a:ext cx="12331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倒排文件</a:t>
            </a:r>
            <a:endParaRPr lang="zh-CN" altLang="en-US" sz="2000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6197600" y="4966970"/>
            <a:ext cx="0" cy="432435"/>
          </a:xfrm>
          <a:prstGeom prst="straightConnector1">
            <a:avLst/>
          </a:prstGeom>
          <a:ln w="34925"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lang="en-US" altLang="zh-CN" sz="4000">
                <a:sym typeface="+mn-ea"/>
              </a:rPr>
              <a:t>F4 </a:t>
            </a:r>
            <a:r>
              <a:rPr sz="4000">
                <a:sym typeface="+mn-ea"/>
              </a:rPr>
              <a:t>设计原理</a:t>
            </a:r>
            <a:endParaRPr sz="400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952500"/>
            <a:ext cx="11209020" cy="5388610"/>
          </a:xfrm>
        </p:spPr>
        <p:txBody>
          <a:bodyPr>
            <a:normAutofit/>
          </a:bodyPr>
          <a:p>
            <a:pPr marL="0" indent="0">
              <a:buNone/>
            </a:pPr>
            <a:endParaRPr lang="zh-CN" altLang="en-US"/>
          </a:p>
          <a:p>
            <a:pPr marL="0" indent="0">
              <a:lnSpc>
                <a:spcPct val="170000"/>
              </a:lnSpc>
              <a:buNone/>
            </a:pPr>
            <a:r>
              <a:rPr lang="zh-CN" altLang="en-US" sz="2200"/>
              <a:t>倒排文件：多级索引；尽可能</a:t>
            </a:r>
            <a:r>
              <a:rPr lang="zh-CN" altLang="en-US" sz="2200"/>
              <a:t>减少内存占用</a:t>
            </a:r>
            <a:endParaRPr lang="zh-CN" altLang="en-US" sz="2200"/>
          </a:p>
        </p:txBody>
      </p:sp>
      <p:pic>
        <p:nvPicPr>
          <p:cNvPr id="-2147482575" name="图片 -2147482576" descr="未命名文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0060" y="2750185"/>
            <a:ext cx="11231880" cy="199834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-2147482577" name="图片 -2147482578" descr="未命名文件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r="-70" b="34029"/>
          <a:stretch>
            <a:fillRect/>
          </a:stretch>
        </p:blipFill>
        <p:spPr>
          <a:xfrm>
            <a:off x="4025265" y="89535"/>
            <a:ext cx="4141470" cy="66789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sz="4000">
                <a:sym typeface="+mn-ea"/>
              </a:rPr>
              <a:t>流程图</a:t>
            </a:r>
            <a:endParaRPr sz="4000"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-2147482576" name="图片 -214748257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94785" y="903605"/>
            <a:ext cx="4202430" cy="50514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sz="4000">
                <a:sym typeface="+mn-ea"/>
              </a:rPr>
              <a:t>流程图</a:t>
            </a:r>
            <a:endParaRPr sz="4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35922" y="1345573"/>
            <a:ext cx="10852237" cy="5388907"/>
          </a:xfrm>
        </p:spPr>
        <p:txBody>
          <a:bodyPr/>
          <a:p>
            <a:pPr marL="0" indent="0">
              <a:lnSpc>
                <a:spcPct val="170000"/>
              </a:lnSpc>
              <a:buNone/>
            </a:pPr>
            <a:r>
              <a:rPr sz="2200">
                <a:sym typeface="+mn-ea"/>
              </a:rPr>
              <a:t>所做工作：</a:t>
            </a:r>
            <a:endParaRPr lang="zh-CN" altLang="en-US" sz="2200"/>
          </a:p>
          <a:p>
            <a:pPr marL="0" indent="0">
              <a:lnSpc>
                <a:spcPct val="170000"/>
              </a:lnSpc>
              <a:buFont typeface="Wingdings" panose="05000000000000000000" charset="0"/>
              <a:buChar char="ü"/>
            </a:pPr>
            <a:r>
              <a:rPr sz="2200">
                <a:sym typeface="+mn-ea"/>
              </a:rPr>
              <a:t>xml文件信息预处理</a:t>
            </a:r>
            <a:endParaRPr lang="zh-CN" altLang="en-US" sz="2200"/>
          </a:p>
          <a:p>
            <a:pPr marL="0" indent="0">
              <a:lnSpc>
                <a:spcPct val="170000"/>
              </a:lnSpc>
              <a:buFont typeface="Wingdings" panose="05000000000000000000" charset="0"/>
              <a:buChar char="ü"/>
            </a:pPr>
            <a:r>
              <a:rPr sz="2200">
                <a:sym typeface="+mn-ea"/>
              </a:rPr>
              <a:t>哈希表设计</a:t>
            </a:r>
            <a:endParaRPr lang="zh-CN" altLang="en-US" sz="2200"/>
          </a:p>
          <a:p>
            <a:pPr marL="0" indent="0">
              <a:lnSpc>
                <a:spcPct val="170000"/>
              </a:lnSpc>
              <a:buFont typeface="Wingdings" panose="05000000000000000000" charset="0"/>
              <a:buChar char="ü"/>
            </a:pPr>
            <a:r>
              <a:rPr sz="2200">
                <a:sym typeface="+mn-ea"/>
              </a:rPr>
              <a:t>哈希表初始化与关键词搜索定位文章</a:t>
            </a:r>
            <a:endParaRPr lang="zh-CN" altLang="en-US" sz="2200"/>
          </a:p>
          <a:p>
            <a:pPr marL="0" indent="0">
              <a:lnSpc>
                <a:spcPct val="170000"/>
              </a:lnSpc>
              <a:buFont typeface="Wingdings" panose="05000000000000000000" charset="0"/>
              <a:buChar char="ü"/>
            </a:pPr>
            <a:r>
              <a:rPr sz="2200">
                <a:sym typeface="+mn-ea"/>
              </a:rPr>
              <a:t>搜索</a:t>
            </a:r>
            <a:r>
              <a:rPr sz="2200">
                <a:sym typeface="+mn-ea"/>
              </a:rPr>
              <a:t>功能与qt界面的衔接、按钮</a:t>
            </a:r>
            <a:r>
              <a:rPr sz="2200">
                <a:sym typeface="+mn-ea"/>
              </a:rPr>
              <a:t>功能添加</a:t>
            </a:r>
            <a:endParaRPr lang="zh-CN" altLang="en-US" sz="2200"/>
          </a:p>
          <a:p>
            <a:endParaRPr lang="zh-CN" altLang="en-US" sz="220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732790"/>
          </a:xfrm>
        </p:spPr>
        <p:txBody>
          <a:bodyPr>
            <a:normAutofit fontScale="90000"/>
          </a:bodyPr>
          <a:p>
            <a:r>
              <a:rPr lang="en-US" altLang="zh-CN" sz="4000">
                <a:sym typeface="+mn-ea"/>
              </a:rPr>
              <a:t>F4 部分匹配搜索功能</a:t>
            </a:r>
            <a:endParaRPr lang="zh-CN" altLang="en-US" sz="4000"/>
          </a:p>
        </p:txBody>
      </p:sp>
      <p:pic>
        <p:nvPicPr>
          <p:cNvPr id="2" name="图片 -21474826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21830" y="364490"/>
            <a:ext cx="4353560" cy="19875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-21474826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196455" y="882650"/>
            <a:ext cx="4004945" cy="5353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图片 -21474826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6455" y="2767965"/>
            <a:ext cx="3890010" cy="30321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1"/>
            </p:custDataLst>
          </p:nvPr>
        </p:nvSpPr>
        <p:spPr>
          <a:xfrm>
            <a:off x="286385" y="273050"/>
            <a:ext cx="11616055" cy="63119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baseline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 flipH="1">
            <a:off x="7072603" y="4933186"/>
            <a:ext cx="4829835" cy="1651763"/>
          </a:xfrm>
          <a:prstGeom prst="rect">
            <a:avLst/>
          </a:prstGeom>
        </p:spPr>
      </p:pic>
      <p:sp>
        <p:nvSpPr>
          <p:cNvPr id="8" name="Title 6"/>
          <p:cNvSpPr txBox="1"/>
          <p:nvPr>
            <p:custDataLst>
              <p:tags r:id="rId4"/>
            </p:custDataLst>
          </p:nvPr>
        </p:nvSpPr>
        <p:spPr>
          <a:xfrm>
            <a:off x="608400" y="1788070"/>
            <a:ext cx="10975200" cy="4461530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36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利用</a:t>
            </a:r>
            <a:r>
              <a:rPr kumimoji="0" altLang="zh-CN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xmlparse读取xml文件，获取每个文章的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标题并进行关键词提取与缓存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文件存储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Title 6"/>
          <p:cNvSpPr txBox="1"/>
          <p:nvPr>
            <p:custDataLst>
              <p:tags r:id="rId5"/>
            </p:custDataLst>
          </p:nvPr>
        </p:nvSpPr>
        <p:spPr>
          <a:xfrm>
            <a:off x="608400" y="474840"/>
            <a:ext cx="10975200" cy="1245195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1080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sz="3600" b="1">
                <a:sym typeface="+mn-ea"/>
              </a:rPr>
              <a:t>xml文件信息预处理</a:t>
            </a:r>
            <a:endParaRPr kumimoji="0" lang="zh-CN" altLang="en-US" sz="3600" b="1" i="0" spc="300" baseline="0" noProof="0" dirty="0">
              <a:ln w="3175">
                <a:noFill/>
                <a:prstDash val="dash"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-2147482586" name="图片 -214748258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020" y="2545080"/>
            <a:ext cx="10348595" cy="370459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1"/>
            </p:custDataLst>
          </p:nvPr>
        </p:nvSpPr>
        <p:spPr>
          <a:xfrm>
            <a:off x="286385" y="273050"/>
            <a:ext cx="11616055" cy="63119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baseline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" name="图片 9" descr="C:\Users\kingsoft\Desktop\图片7副本.png图片7副本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 flipH="1">
            <a:off x="7072603" y="4933186"/>
            <a:ext cx="4829835" cy="1651763"/>
          </a:xfrm>
          <a:prstGeom prst="rect">
            <a:avLst/>
          </a:prstGeom>
        </p:spPr>
      </p:pic>
      <p:sp>
        <p:nvSpPr>
          <p:cNvPr id="8" name="Title 6"/>
          <p:cNvSpPr txBox="1"/>
          <p:nvPr>
            <p:custDataLst>
              <p:tags r:id="rId4"/>
            </p:custDataLst>
          </p:nvPr>
        </p:nvSpPr>
        <p:spPr>
          <a:xfrm>
            <a:off x="608400" y="1788070"/>
            <a:ext cx="10975200" cy="4461530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36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marR="0" lvl="0" indent="-285750" algn="just" defTabSz="914400" rtl="0" eaLnBrk="1" fontAlgn="auto" latinLnBrk="0" hangingPunct="1">
              <a:lnSpc>
                <a:spcPct val="18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在功能设计中，哈希表每个键对应一个值（</a:t>
            </a: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数据块内容）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8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哈希表的键和值都为string类型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8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哈希表底层构建是用vector挂接链表，使用的哈希函数是冲突率极低的哈希算法FNV hash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8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插入过程是：得到 key；通过 hash 函数得到 hash 值；得到桶号（一般都为 hash 值对桶数求模）；存放 key 和 value 在桶内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8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800" b="0" i="0" spc="50" baseline="0" noProof="0" dirty="0">
                <a:ln w="3175">
                  <a:noFill/>
                  <a:prstDash val="dash"/>
                </a:ln>
                <a:solidFill>
                  <a:srgbClr val="59595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取值过程是：得到 key通过hash函数得到hash值；hash值对桶数求模得到桶号；比较桶的内部元素是否与key相等，若都不相等，则没有找到，返回空；若相等，则返回该元素</a:t>
            </a:r>
            <a:endParaRPr kumimoji="0" lang="zh-CN" altLang="en-US" sz="1800" b="0" i="0" spc="50" baseline="0" noProof="0" dirty="0">
              <a:ln w="3175">
                <a:noFill/>
                <a:prstDash val="dash"/>
              </a:ln>
              <a:solidFill>
                <a:srgbClr val="59595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Title 6"/>
          <p:cNvSpPr txBox="1"/>
          <p:nvPr>
            <p:custDataLst>
              <p:tags r:id="rId5"/>
            </p:custDataLst>
          </p:nvPr>
        </p:nvSpPr>
        <p:spPr>
          <a:xfrm>
            <a:off x="608400" y="474840"/>
            <a:ext cx="10975200" cy="1245195"/>
          </a:xfrm>
          <a:prstGeom prst="rect">
            <a:avLst/>
          </a:prstGeom>
          <a:noFill/>
          <a:ln w="3175">
            <a:noFill/>
            <a:prstDash val="sysDash"/>
          </a:ln>
        </p:spPr>
        <p:txBody>
          <a:bodyPr wrap="square" lIns="72000" tIns="36000" rIns="72000" bIns="1080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sz="3600" b="1">
                <a:sym typeface="+mn-ea"/>
              </a:rPr>
              <a:t>哈希表设计</a:t>
            </a:r>
            <a:endParaRPr kumimoji="0" lang="zh-CN" altLang="en-US" sz="3600" b="1" i="0" spc="300" baseline="0" noProof="0" dirty="0">
              <a:ln w="3175">
                <a:noFill/>
                <a:prstDash val="dash"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1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1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2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2"/>
  <p:tag name="KSO_WM_UNIT_SHOW_EDIT_AREA_INDICATION" val="0"/>
  <p:tag name="KSO_WM_TAG_VERSION" val="1.0"/>
  <p:tag name="KSO_WM_BEAUTIFY_FLAG" val="#wm#"/>
  <p:tag name="KSO_WM_TEMPLATE_CATEGORY" val="custom"/>
  <p:tag name="KSO_WM_TEMPLATE_INDEX" val="20202601"/>
  <p:tag name="KSO_WM_TEMPLATE_THUMBS_INDEX" val="1、4、7、8、9、10、11、13、14、15"/>
</p:tagLst>
</file>

<file path=ppt/tags/tag14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48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149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151.xml><?xml version="1.0" encoding="utf-8"?>
<p:tagLst xmlns:p="http://schemas.openxmlformats.org/presentationml/2006/main">
  <p:tag name="REFSHAPE" val="288165012"/>
  <p:tag name="KSO_WM_UNIT_PLACING_PICTURE_USER_VIEWPORT" val="{&quot;height&quot;:10518,&quot;width&quot;:6522}"/>
</p:tagLst>
</file>

<file path=ppt/tags/tag152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153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154.xml><?xml version="1.0" encoding="utf-8"?>
<p:tagLst xmlns:p="http://schemas.openxmlformats.org/presentationml/2006/main">
  <p:tag name="REFSHAPE" val="263424852"/>
  <p:tag name="KSO_WM_UNIT_PLACING_PICTURE_USER_VIEWPORT" val="{&quot;height&quot;:5309,&quot;width&quot;:3972}"/>
</p:tagLst>
</file>

<file path=ppt/tags/tag155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158.xml><?xml version="1.0" encoding="utf-8"?>
<p:tagLst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  <p:tag name="KSO_WM_UNIT_TEXT_FILL_FORE_SCHEMECOLOR_INDEX_BRIGHTNESS" val="0.35"/>
  <p:tag name="KSO_WM_UNIT_TEXT_FILL_FORE_SCHEMECOLOR_INDEX" val="13"/>
  <p:tag name="KSO_WM_UNIT_TEXT_FILL_TYPE" val="1"/>
</p:tagLst>
</file>

<file path=ppt/tags/tag159.xml><?xml version="1.0" encoding="utf-8"?>
<p:tagLst xmlns:p="http://schemas.openxmlformats.org/presentationml/2006/main">
  <p:tag name="KSO_WM_UNIT_ISCONTENTSTITLE" val="0"/>
  <p:tag name="KSO_WM_UNIT_PRESET_TEXT" val="点击输入大标题"/>
  <p:tag name="KSO_WM_UNIT_NOCLEAR" val="0"/>
  <p:tag name="KSO_WM_UNIT_SHOW_EDIT_AREA_INDICATION" val="1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0864_1*a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32;36;4"/>
  <p:tag name="KSO_WM_UNIT_BLOCK" val="0"/>
  <p:tag name="KSO_WM_UNIT_ISNUMDGMTITLE" val="0"/>
  <p:tag name="KSO_WM_UNIT_PLACING_PICTURE_MD4" val="0"/>
  <p:tag name="KSO_WM_UNIT_TEXT_FILL_FORE_SCHEMECOLOR_INDEX_BRIGHTNESS" val="0.25"/>
  <p:tag name="KSO_WM_UNIT_TEXT_FILL_FORE_SCHEMECOLOR_INDEX" val="13"/>
  <p:tag name="KSO_WM_UNIT_TEXT_FILL_TYPE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SLIDE_ID" val="diagram20200864_1"/>
  <p:tag name="KSO_WM_TEMPLATE_SUBCATEGORY" val="11"/>
  <p:tag name="KSO_WM_SLIDE_TYPE" val="text"/>
  <p:tag name="KSO_WM_SLIDE_SUBTYPE" val="pureTxt"/>
  <p:tag name="KSO_WM_SLIDE_ITEM_CNT" val="0"/>
  <p:tag name="KSO_WM_SLIDE_INDEX" val="1"/>
  <p:tag name="KSO_WM_UNIT_SHOW_EDIT_AREA_INDICATION" val="1"/>
  <p:tag name="KSO_WM_SLIDE_SIZE" val="864*454"/>
  <p:tag name="KSO_WM_SLIDE_POSITION" val="47*37"/>
  <p:tag name="KSO_WM_TAG_VERSION" val="1.0"/>
  <p:tag name="KSO_WM_BEAUTIFY_FLAG" val="#wm#"/>
  <p:tag name="KSO_WM_TEMPLATE_CATEGORY" val="diagram"/>
  <p:tag name="KSO_WM_TEMPLATE_INDEX" val="20200864"/>
  <p:tag name="KSO_WM_SLIDE_LAYOUT" val="a_f"/>
  <p:tag name="KSO_WM_SLIDE_LAYOUT_CNT" val="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6.0},&quot;minSize&quot;:{&quot;size1&quot;:26.0},&quot;maxSize&quot;:{&quot;size1&quot;:26.0},&quot;edge&quot;:{&quot;left&quot;:true,&quot;top&quot;:true,&quot;right&quot;:true,&quot;bottom&quot;:true},&quot;backgroundInfo&quot;:[{&quot;type&quot;:&quot;general&quot;,&quot;left&quot;:0.0,&quot;top&quot;:0.0,&quot;right&quot;:0.0,&quot;bottom&quot;:0.0},{&quot;type&quot;:&quot;frame&quot;,&quot;left&quot;:0.0,&quot;top&quot;:0.0,&quot;right&quot;:0.0,&quot;bottom&quot;:0.0}],&quot;subLayout&quot;:[{&quot;direction&quot;:0,&quot;horizontalAlign&quot;:0,&quot;verticalAlign&quot;:1,&quot;type&quot;:0,&quot;diagramDirection&quot;:0,&quot;canSetOverLayout&quot;:0,&quot;isOverLayout&quot;:0,&quot;margin&quot;:{&quot;left&quot;:1.69,&quot;top&quot;:1.319,&quot;right&quot;:1.69,&quot;bottom&quot;:0.163},&quot;edge&quot;:{&quot;left&quot;:true,&quot;top&quot;:true,&quot;right&quot;:true,&quot;bottom&quot;:false}},{&quot;direction&quot;:0,&quot;horizontalAlign&quot;:0,&quot;verticalAlign&quot;:1,&quot;type&quot;:0,&quot;diagramDirection&quot;:0,&quot;canSetOverLayout&quot;:0,&quot;isOverLayout&quot;:0,&quot;margin&quot;:{&quot;left&quot;:1.69,&quot;top&quot;:0.026,&quot;right&quot;:1.69,&quot;bottom&quot;:1.69},&quot;edge&quot;:{&quot;left&quot;:true,&quot;top&quot;:false,&quot;right&quot;:true,&quot;bottom&quot;:true}}]}"/>
  <p:tag name="KSO_WM_SLIDE_CAN_ADD_NAVIGATION" val="1"/>
  <p:tag name="KSO_WM_SLIDE_BACKGROUND" val="[&quot;general&quot;,&quot;frame&quot;]"/>
  <p:tag name="KSO_WM_SLIDE_RATIO" val="1.777778"/>
  <p:tag name="KSO_WM_TEMPLATE_MASTER_TYPE" val="0"/>
  <p:tag name="KSO_WM_TEMPLATE_COLOR_TYPE" val="1"/>
  <p:tag name="KSO_WM_SLIDE_BK_DARK_LIGHT" val="2"/>
  <p:tag name="KSO_WM_SLIDE_BACKGROUND_TYPE" val="frame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163.xml><?xml version="1.0" encoding="utf-8"?>
<p:tagLst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  <p:tag name="KSO_WM_UNIT_TEXT_FILL_FORE_SCHEMECOLOR_INDEX_BRIGHTNESS" val="0.35"/>
  <p:tag name="KSO_WM_UNIT_TEXT_FILL_FORE_SCHEMECOLOR_INDEX" val="13"/>
  <p:tag name="KSO_WM_UNIT_TEXT_FILL_TYPE" val="1"/>
</p:tagLst>
</file>

<file path=ppt/tags/tag164.xml><?xml version="1.0" encoding="utf-8"?>
<p:tagLst xmlns:p="http://schemas.openxmlformats.org/presentationml/2006/main">
  <p:tag name="KSO_WM_UNIT_ISCONTENTSTITLE" val="0"/>
  <p:tag name="KSO_WM_UNIT_PRESET_TEXT" val="点击输入大标题"/>
  <p:tag name="KSO_WM_UNIT_NOCLEAR" val="0"/>
  <p:tag name="KSO_WM_UNIT_SHOW_EDIT_AREA_INDICATION" val="1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0864_1*a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32;36;4"/>
  <p:tag name="KSO_WM_UNIT_BLOCK" val="0"/>
  <p:tag name="KSO_WM_UNIT_ISNUMDGMTITLE" val="0"/>
  <p:tag name="KSO_WM_UNIT_PLACING_PICTURE_MD4" val="0"/>
  <p:tag name="KSO_WM_UNIT_TEXT_FILL_FORE_SCHEMECOLOR_INDEX_BRIGHTNESS" val="0.25"/>
  <p:tag name="KSO_WM_UNIT_TEXT_FILL_FORE_SCHEMECOLOR_INDEX" val="13"/>
  <p:tag name="KSO_WM_UNIT_TEXT_FILL_TYPE" val="1"/>
</p:tagLst>
</file>

<file path=ppt/tags/tag165.xml><?xml version="1.0" encoding="utf-8"?>
<p:tagLst xmlns:p="http://schemas.openxmlformats.org/presentationml/2006/main">
  <p:tag name="KSO_WM_SLIDE_ID" val="diagram20200864_1"/>
  <p:tag name="KSO_WM_TEMPLATE_SUBCATEGORY" val="11"/>
  <p:tag name="KSO_WM_SLIDE_TYPE" val="text"/>
  <p:tag name="KSO_WM_SLIDE_SUBTYPE" val="pureTxt"/>
  <p:tag name="KSO_WM_SLIDE_ITEM_CNT" val="0"/>
  <p:tag name="KSO_WM_SLIDE_INDEX" val="1"/>
  <p:tag name="KSO_WM_UNIT_SHOW_EDIT_AREA_INDICATION" val="1"/>
  <p:tag name="KSO_WM_SLIDE_SIZE" val="864*454"/>
  <p:tag name="KSO_WM_SLIDE_POSITION" val="47*37"/>
  <p:tag name="KSO_WM_TAG_VERSION" val="1.0"/>
  <p:tag name="KSO_WM_BEAUTIFY_FLAG" val="#wm#"/>
  <p:tag name="KSO_WM_TEMPLATE_CATEGORY" val="diagram"/>
  <p:tag name="KSO_WM_TEMPLATE_INDEX" val="20200864"/>
  <p:tag name="KSO_WM_SLIDE_LAYOUT" val="a_f"/>
  <p:tag name="KSO_WM_SLIDE_LAYOUT_CNT" val="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6.0},&quot;minSize&quot;:{&quot;size1&quot;:26.0},&quot;maxSize&quot;:{&quot;size1&quot;:26.0},&quot;edge&quot;:{&quot;left&quot;:true,&quot;top&quot;:true,&quot;right&quot;:true,&quot;bottom&quot;:true},&quot;backgroundInfo&quot;:[{&quot;type&quot;:&quot;general&quot;,&quot;left&quot;:0.0,&quot;top&quot;:0.0,&quot;right&quot;:0.0,&quot;bottom&quot;:0.0},{&quot;type&quot;:&quot;frame&quot;,&quot;left&quot;:0.0,&quot;top&quot;:0.0,&quot;right&quot;:0.0,&quot;bottom&quot;:0.0}],&quot;subLayout&quot;:[{&quot;direction&quot;:0,&quot;horizontalAlign&quot;:0,&quot;verticalAlign&quot;:1,&quot;type&quot;:0,&quot;diagramDirection&quot;:0,&quot;canSetOverLayout&quot;:0,&quot;isOverLayout&quot;:0,&quot;margin&quot;:{&quot;left&quot;:1.69,&quot;top&quot;:1.319,&quot;right&quot;:1.69,&quot;bottom&quot;:0.163},&quot;edge&quot;:{&quot;left&quot;:true,&quot;top&quot;:true,&quot;right&quot;:true,&quot;bottom&quot;:false}},{&quot;direction&quot;:0,&quot;horizontalAlign&quot;:0,&quot;verticalAlign&quot;:1,&quot;type&quot;:0,&quot;diagramDirection&quot;:0,&quot;canSetOverLayout&quot;:0,&quot;isOverLayout&quot;:0,&quot;margin&quot;:{&quot;left&quot;:1.69,&quot;top&quot;:0.026,&quot;right&quot;:1.69,&quot;bottom&quot;:1.69},&quot;edge&quot;:{&quot;left&quot;:true,&quot;top&quot;:false,&quot;right&quot;:true,&quot;bottom&quot;:true}}]}"/>
  <p:tag name="KSO_WM_SLIDE_CAN_ADD_NAVIGATION" val="1"/>
  <p:tag name="KSO_WM_SLIDE_BACKGROUND" val="[&quot;general&quot;,&quot;frame&quot;]"/>
  <p:tag name="KSO_WM_SLIDE_RATIO" val="1.777778"/>
  <p:tag name="KSO_WM_TEMPLATE_MASTER_TYPE" val="0"/>
  <p:tag name="KSO_WM_TEMPLATE_COLOR_TYPE" val="1"/>
  <p:tag name="KSO_WM_SLIDE_BK_DARK_LIGHT" val="2"/>
  <p:tag name="KSO_WM_SLIDE_BACKGROUND_TYPE" val="frame"/>
</p:tagLst>
</file>

<file path=ppt/tags/tag166.xml><?xml version="1.0" encoding="utf-8"?>
<p:tagLst xmlns:p="http://schemas.openxmlformats.org/presentationml/2006/main">
  <p:tag name="KSO_WM_BEAUTIFY_FLAG" val="#wm#"/>
  <p:tag name="KSO_WM_TEMPLATE_CATEGORY" val="diagram"/>
  <p:tag name="KSO_WM_TEMPLATE_INDEX" val="20200864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169.xml><?xml version="1.0" encoding="utf-8"?>
<p:tagLst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  <p:tag name="KSO_WM_UNIT_TEXT_FILL_FORE_SCHEMECOLOR_INDEX_BRIGHTNESS" val="0.35"/>
  <p:tag name="KSO_WM_UNIT_TEXT_FILL_FORE_SCHEMECOLOR_INDEX" val="13"/>
  <p:tag name="KSO_WM_UNIT_TEXT_FILL_TYPE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ISCONTENTSTITLE" val="0"/>
  <p:tag name="KSO_WM_UNIT_PRESET_TEXT" val="点击输入大标题"/>
  <p:tag name="KSO_WM_UNIT_NOCLEAR" val="0"/>
  <p:tag name="KSO_WM_UNIT_SHOW_EDIT_AREA_INDICATION" val="1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0864_1*a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32;36;4"/>
  <p:tag name="KSO_WM_UNIT_BLOCK" val="0"/>
  <p:tag name="KSO_WM_UNIT_ISNUMDGMTITLE" val="0"/>
  <p:tag name="KSO_WM_UNIT_PLACING_PICTURE_MD4" val="0"/>
  <p:tag name="KSO_WM_UNIT_TEXT_FILL_FORE_SCHEMECOLOR_INDEX_BRIGHTNESS" val="0.25"/>
  <p:tag name="KSO_WM_UNIT_TEXT_FILL_FORE_SCHEMECOLOR_INDEX" val="13"/>
  <p:tag name="KSO_WM_UNIT_TEXT_FILL_TYPE" val="1"/>
</p:tagLst>
</file>

<file path=ppt/tags/tag171.xml><?xml version="1.0" encoding="utf-8"?>
<p:tagLst xmlns:p="http://schemas.openxmlformats.org/presentationml/2006/main">
  <p:tag name="KSO_WM_SLIDE_ID" val="diagram20200864_1"/>
  <p:tag name="KSO_WM_TEMPLATE_SUBCATEGORY" val="11"/>
  <p:tag name="KSO_WM_SLIDE_TYPE" val="text"/>
  <p:tag name="KSO_WM_SLIDE_SUBTYPE" val="pureTxt"/>
  <p:tag name="KSO_WM_SLIDE_ITEM_CNT" val="0"/>
  <p:tag name="KSO_WM_SLIDE_INDEX" val="1"/>
  <p:tag name="KSO_WM_UNIT_SHOW_EDIT_AREA_INDICATION" val="1"/>
  <p:tag name="KSO_WM_SLIDE_SIZE" val="864*454"/>
  <p:tag name="KSO_WM_SLIDE_POSITION" val="47*37"/>
  <p:tag name="KSO_WM_TAG_VERSION" val="1.0"/>
  <p:tag name="KSO_WM_BEAUTIFY_FLAG" val="#wm#"/>
  <p:tag name="KSO_WM_TEMPLATE_CATEGORY" val="diagram"/>
  <p:tag name="KSO_WM_TEMPLATE_INDEX" val="20200864"/>
  <p:tag name="KSO_WM_SLIDE_LAYOUT" val="a_f"/>
  <p:tag name="KSO_WM_SLIDE_LAYOUT_CNT" val="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6.0},&quot;minSize&quot;:{&quot;size1&quot;:26.0},&quot;maxSize&quot;:{&quot;size1&quot;:26.0},&quot;edge&quot;:{&quot;left&quot;:true,&quot;top&quot;:true,&quot;right&quot;:true,&quot;bottom&quot;:true},&quot;backgroundInfo&quot;:[{&quot;type&quot;:&quot;general&quot;,&quot;left&quot;:0.0,&quot;top&quot;:0.0,&quot;right&quot;:0.0,&quot;bottom&quot;:0.0},{&quot;type&quot;:&quot;frame&quot;,&quot;left&quot;:0.0,&quot;top&quot;:0.0,&quot;right&quot;:0.0,&quot;bottom&quot;:0.0}],&quot;subLayout&quot;:[{&quot;direction&quot;:0,&quot;horizontalAlign&quot;:0,&quot;verticalAlign&quot;:1,&quot;type&quot;:0,&quot;diagramDirection&quot;:0,&quot;canSetOverLayout&quot;:0,&quot;isOverLayout&quot;:0,&quot;margin&quot;:{&quot;left&quot;:1.69,&quot;top&quot;:1.319,&quot;right&quot;:1.69,&quot;bottom&quot;:0.163},&quot;edge&quot;:{&quot;left&quot;:true,&quot;top&quot;:true,&quot;right&quot;:true,&quot;bottom&quot;:false}},{&quot;direction&quot;:0,&quot;horizontalAlign&quot;:0,&quot;verticalAlign&quot;:1,&quot;type&quot;:0,&quot;diagramDirection&quot;:0,&quot;canSetOverLayout&quot;:0,&quot;isOverLayout&quot;:0,&quot;margin&quot;:{&quot;left&quot;:1.69,&quot;top&quot;:0.026,&quot;right&quot;:1.69,&quot;bottom&quot;:1.69},&quot;edge&quot;:{&quot;left&quot;:true,&quot;top&quot;:false,&quot;right&quot;:true,&quot;bottom&quot;:true}}]}"/>
  <p:tag name="KSO_WM_SLIDE_CAN_ADD_NAVIGATION" val="1"/>
  <p:tag name="KSO_WM_SLIDE_BACKGROUND" val="[&quot;general&quot;,&quot;frame&quot;]"/>
  <p:tag name="KSO_WM_SLIDE_RATIO" val="1.777778"/>
  <p:tag name="KSO_WM_TEMPLATE_MASTER_TYPE" val="0"/>
  <p:tag name="KSO_WM_TEMPLATE_COLOR_TYPE" val="1"/>
  <p:tag name="KSO_WM_SLIDE_BK_DARK_LIGHT" val="2"/>
  <p:tag name="KSO_WM_SLIDE_BACKGROUND_TYPE" val="frame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174.xml><?xml version="1.0" encoding="utf-8"?>
<p:tagLst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  <p:tag name="KSO_WM_UNIT_TEXT_FILL_FORE_SCHEMECOLOR_INDEX_BRIGHTNESS" val="0.35"/>
  <p:tag name="KSO_WM_UNIT_TEXT_FILL_FORE_SCHEMECOLOR_INDEX" val="13"/>
  <p:tag name="KSO_WM_UNIT_TEXT_FILL_TYPE" val="1"/>
</p:tagLst>
</file>

<file path=ppt/tags/tag175.xml><?xml version="1.0" encoding="utf-8"?>
<p:tagLst xmlns:p="http://schemas.openxmlformats.org/presentationml/2006/main">
  <p:tag name="KSO_WM_UNIT_ISCONTENTSTITLE" val="0"/>
  <p:tag name="KSO_WM_UNIT_PRESET_TEXT" val="点击输入大标题"/>
  <p:tag name="KSO_WM_UNIT_NOCLEAR" val="0"/>
  <p:tag name="KSO_WM_UNIT_SHOW_EDIT_AREA_INDICATION" val="1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0864_1*a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32;36;4"/>
  <p:tag name="KSO_WM_UNIT_BLOCK" val="0"/>
  <p:tag name="KSO_WM_UNIT_ISNUMDGMTITLE" val="0"/>
  <p:tag name="KSO_WM_UNIT_PLACING_PICTURE_MD4" val="0"/>
  <p:tag name="KSO_WM_UNIT_TEXT_FILL_FORE_SCHEMECOLOR_INDEX_BRIGHTNESS" val="0.25"/>
  <p:tag name="KSO_WM_UNIT_TEXT_FILL_FORE_SCHEMECOLOR_INDEX" val="13"/>
  <p:tag name="KSO_WM_UNIT_TEXT_FILL_TYPE" val="1"/>
</p:tagLst>
</file>

<file path=ppt/tags/tag176.xml><?xml version="1.0" encoding="utf-8"?>
<p:tagLst xmlns:p="http://schemas.openxmlformats.org/presentationml/2006/main">
  <p:tag name="KSO_WM_SLIDE_ID" val="diagram20200864_1"/>
  <p:tag name="KSO_WM_TEMPLATE_SUBCATEGORY" val="11"/>
  <p:tag name="KSO_WM_SLIDE_TYPE" val="text"/>
  <p:tag name="KSO_WM_SLIDE_SUBTYPE" val="pureTxt"/>
  <p:tag name="KSO_WM_SLIDE_ITEM_CNT" val="0"/>
  <p:tag name="KSO_WM_SLIDE_INDEX" val="1"/>
  <p:tag name="KSO_WM_UNIT_SHOW_EDIT_AREA_INDICATION" val="1"/>
  <p:tag name="KSO_WM_SLIDE_SIZE" val="864*454"/>
  <p:tag name="KSO_WM_SLIDE_POSITION" val="47*37"/>
  <p:tag name="KSO_WM_TAG_VERSION" val="1.0"/>
  <p:tag name="KSO_WM_BEAUTIFY_FLAG" val="#wm#"/>
  <p:tag name="KSO_WM_TEMPLATE_CATEGORY" val="diagram"/>
  <p:tag name="KSO_WM_TEMPLATE_INDEX" val="20200864"/>
  <p:tag name="KSO_WM_SLIDE_LAYOUT" val="a_f"/>
  <p:tag name="KSO_WM_SLIDE_LAYOUT_CNT" val="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6.0},&quot;minSize&quot;:{&quot;size1&quot;:26.0},&quot;maxSize&quot;:{&quot;size1&quot;:26.0},&quot;edge&quot;:{&quot;left&quot;:true,&quot;top&quot;:true,&quot;right&quot;:true,&quot;bottom&quot;:true},&quot;backgroundInfo&quot;:[{&quot;type&quot;:&quot;general&quot;,&quot;left&quot;:0.0,&quot;top&quot;:0.0,&quot;right&quot;:0.0,&quot;bottom&quot;:0.0},{&quot;type&quot;:&quot;frame&quot;,&quot;left&quot;:0.0,&quot;top&quot;:0.0,&quot;right&quot;:0.0,&quot;bottom&quot;:0.0}],&quot;subLayout&quot;:[{&quot;direction&quot;:0,&quot;horizontalAlign&quot;:0,&quot;verticalAlign&quot;:1,&quot;type&quot;:0,&quot;diagramDirection&quot;:0,&quot;canSetOverLayout&quot;:0,&quot;isOverLayout&quot;:0,&quot;margin&quot;:{&quot;left&quot;:1.69,&quot;top&quot;:1.319,&quot;right&quot;:1.69,&quot;bottom&quot;:0.163},&quot;edge&quot;:{&quot;left&quot;:true,&quot;top&quot;:true,&quot;right&quot;:true,&quot;bottom&quot;:false}},{&quot;direction&quot;:0,&quot;horizontalAlign&quot;:0,&quot;verticalAlign&quot;:1,&quot;type&quot;:0,&quot;diagramDirection&quot;:0,&quot;canSetOverLayout&quot;:0,&quot;isOverLayout&quot;:0,&quot;margin&quot;:{&quot;left&quot;:1.69,&quot;top&quot;:0.026,&quot;right&quot;:1.69,&quot;bottom&quot;:1.69},&quot;edge&quot;:{&quot;left&quot;:true,&quot;top&quot;:false,&quot;right&quot;:true,&quot;bottom&quot;:true}}]}"/>
  <p:tag name="KSO_WM_SLIDE_CAN_ADD_NAVIGATION" val="1"/>
  <p:tag name="KSO_WM_SLIDE_BACKGROUND" val="[&quot;general&quot;,&quot;frame&quot;]"/>
  <p:tag name="KSO_WM_SLIDE_RATIO" val="1.777778"/>
  <p:tag name="KSO_WM_TEMPLATE_MASTER_TYPE" val="0"/>
  <p:tag name="KSO_WM_TEMPLATE_COLOR_TYPE" val="1"/>
  <p:tag name="KSO_WM_SLIDE_BK_DARK_LIGHT" val="2"/>
  <p:tag name="KSO_WM_SLIDE_BACKGROUND_TYPE" val="frame"/>
</p:tagLst>
</file>

<file path=ppt/tags/tag177.xml><?xml version="1.0" encoding="utf-8"?>
<p:tagLst xmlns:p="http://schemas.openxmlformats.org/presentationml/2006/main">
  <p:tag name="KSO_WM_BEAUTIFY_FLAG" val="#wm#"/>
  <p:tag name="KSO_WM_TEMPLATE_CATEGORY" val="diagram"/>
  <p:tag name="KSO_WM_TEMPLATE_INDEX" val="20200864"/>
</p:tagLst>
</file>

<file path=ppt/tags/tag178.xml><?xml version="1.0" encoding="utf-8"?>
<p:tagLst xmlns:p="http://schemas.openxmlformats.org/presentationml/2006/main">
  <p:tag name="KSO_WM_BEAUTIFY_FLAG" val="#wm#"/>
  <p:tag name="KSO_WM_TEMPLATE_CATEGORY" val="diagram"/>
  <p:tag name="KSO_WM_TEMPLATE_INDEX" val="20200864"/>
</p:tagLst>
</file>

<file path=ppt/tags/tag179.xml><?xml version="1.0" encoding="utf-8"?>
<p:tagLst xmlns:p="http://schemas.openxmlformats.org/presentationml/2006/main">
  <p:tag name="KSO_WM_BEAUTIFY_FLAG" val="#wm#"/>
  <p:tag name="KSO_WM_TEMPLATE_CATEGORY" val="diagram"/>
  <p:tag name="KSO_WM_TEMPLATE_INDEX" val="20200864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#wm#"/>
  <p:tag name="KSO_WM_TEMPLATE_CATEGORY" val="diagram"/>
  <p:tag name="KSO_WM_TEMPLATE_INDEX" val="20200864"/>
</p:tagLst>
</file>

<file path=ppt/tags/tag181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  <p:tag name="KSO_WM_UNIT_TYPE" val="i"/>
  <p:tag name="KSO_WM_UNIT_INDEX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1_Office 主题​​">
  <a:themeElements>
    <a:clrScheme name="自定义 25">
      <a:dk1>
        <a:srgbClr val="000000"/>
      </a:dk1>
      <a:lt1>
        <a:srgbClr val="FFFFFF"/>
      </a:lt1>
      <a:dk2>
        <a:srgbClr val="E9F3FA"/>
      </a:dk2>
      <a:lt2>
        <a:srgbClr val="FFFFFF"/>
      </a:lt2>
      <a:accent1>
        <a:srgbClr val="4472C4"/>
      </a:accent1>
      <a:accent2>
        <a:srgbClr val="2A8DD4"/>
      </a:accent2>
      <a:accent3>
        <a:srgbClr val="2FA1CF"/>
      </a:accent3>
      <a:accent4>
        <a:srgbClr val="33B2B2"/>
      </a:accent4>
      <a:accent5>
        <a:srgbClr val="35BD81"/>
      </a:accent5>
      <a:accent6>
        <a:srgbClr val="59C54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1118</Words>
  <Application>WPS 演示</Application>
  <PresentationFormat>宽屏</PresentationFormat>
  <Paragraphs>83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汉仪旗黑-85S</vt:lpstr>
      <vt:lpstr>Viner Hand ITC</vt:lpstr>
      <vt:lpstr>Wingdings</vt:lpstr>
      <vt:lpstr>Segoe UI</vt:lpstr>
      <vt:lpstr>Arial Unicode MS</vt:lpstr>
      <vt:lpstr>Calibri</vt:lpstr>
      <vt:lpstr>Mongolian Baiti</vt:lpstr>
      <vt:lpstr>Times New Roman</vt:lpstr>
      <vt:lpstr>1_Office 主题​​</vt:lpstr>
      <vt:lpstr>数据结构课设答辩</vt:lpstr>
      <vt:lpstr>F4 部分匹配搜索功能</vt:lpstr>
      <vt:lpstr>F4 部分匹配搜索功能</vt:lpstr>
      <vt:lpstr>F4 设计原理</vt:lpstr>
      <vt:lpstr>流程图</vt:lpstr>
      <vt:lpstr>F4 部分匹配搜索功能</vt:lpstr>
      <vt:lpstr>F4 部分匹配搜索功能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F4 运行效果——单关键词</vt:lpstr>
      <vt:lpstr>F4 运行效果——单关键词</vt:lpstr>
      <vt:lpstr>F4 设计原理</vt:lpstr>
      <vt:lpstr>F4 运行效果——单关键词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王晴怡</cp:lastModifiedBy>
  <cp:revision>154</cp:revision>
  <dcterms:created xsi:type="dcterms:W3CDTF">2019-06-19T02:08:00Z</dcterms:created>
  <dcterms:modified xsi:type="dcterms:W3CDTF">2020-05-27T12:28:43Z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